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213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Behaviour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83774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7539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96985" y="2622471"/>
            <a:ext cx="1300043" cy="248483"/>
          </a:xfrm>
          <a:prstGeom prst="roundRect">
            <a:avLst>
              <a:gd name="adj" fmla="val 22412"/>
            </a:avLst>
          </a:prstGeom>
          <a:solidFill>
            <a:srgbClr val="FFE0C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6403" y="2680454"/>
            <a:ext cx="132517" cy="1325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5118" y="2672120"/>
            <a:ext cx="902494" cy="149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1596985" y="2919293"/>
            <a:ext cx="4765119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 Visualization</a:t>
            </a:r>
            <a:endParaRPr lang="en-US" sz="3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985" y="3720227"/>
            <a:ext cx="6647736" cy="36360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96985" y="7492484"/>
            <a:ext cx="11436429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dashboard presenting spending patterns, customer segments, and product performance insights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55971" y="620792"/>
            <a:ext cx="1221462" cy="223838"/>
          </a:xfrm>
          <a:prstGeom prst="roundRect">
            <a:avLst>
              <a:gd name="adj" fmla="val 22883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47411" y="671751"/>
            <a:ext cx="121920" cy="12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30291" y="666512"/>
            <a:ext cx="855702" cy="13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 PLAN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2055971" y="885587"/>
            <a:ext cx="5550932" cy="569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2055971" y="1608892"/>
            <a:ext cx="10518458" cy="914638"/>
          </a:xfrm>
          <a:prstGeom prst="roundRect">
            <a:avLst>
              <a:gd name="adj" fmla="val 700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078831" y="1631752"/>
            <a:ext cx="609719" cy="868918"/>
          </a:xfrm>
          <a:prstGeom prst="roundRect">
            <a:avLst>
              <a:gd name="adj" fmla="val 6002"/>
            </a:avLst>
          </a:prstGeom>
          <a:solidFill>
            <a:srgbClr val="FFFFF4"/>
          </a:solidFill>
          <a:ln/>
        </p:spPr>
      </p:sp>
      <p:sp>
        <p:nvSpPr>
          <p:cNvPr id="8" name="Text 5"/>
          <p:cNvSpPr/>
          <p:nvPr/>
        </p:nvSpPr>
        <p:spPr>
          <a:xfrm>
            <a:off x="2261711" y="1917621"/>
            <a:ext cx="22860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790944" y="1784152"/>
            <a:ext cx="219134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90944" y="2130504"/>
            <a:ext cx="9608225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2055971" y="2625923"/>
            <a:ext cx="10518458" cy="914638"/>
          </a:xfrm>
          <a:prstGeom prst="roundRect">
            <a:avLst>
              <a:gd name="adj" fmla="val 700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2078831" y="2648783"/>
            <a:ext cx="609719" cy="868918"/>
          </a:xfrm>
          <a:prstGeom prst="roundRect">
            <a:avLst>
              <a:gd name="adj" fmla="val 6002"/>
            </a:avLst>
          </a:prstGeom>
          <a:solidFill>
            <a:srgbClr val="FFFFF4"/>
          </a:solidFill>
          <a:ln/>
        </p:spPr>
      </p:sp>
      <p:sp>
        <p:nvSpPr>
          <p:cNvPr id="13" name="Text 10"/>
          <p:cNvSpPr/>
          <p:nvPr/>
        </p:nvSpPr>
        <p:spPr>
          <a:xfrm>
            <a:off x="2261711" y="2934653"/>
            <a:ext cx="22860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2790944" y="2801183"/>
            <a:ext cx="219134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790944" y="3147536"/>
            <a:ext cx="9608225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build loyal segment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2055971" y="3642955"/>
            <a:ext cx="10518458" cy="914638"/>
          </a:xfrm>
          <a:prstGeom prst="roundRect">
            <a:avLst>
              <a:gd name="adj" fmla="val 700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2078831" y="3665815"/>
            <a:ext cx="609719" cy="868918"/>
          </a:xfrm>
          <a:prstGeom prst="roundRect">
            <a:avLst>
              <a:gd name="adj" fmla="val 6002"/>
            </a:avLst>
          </a:prstGeom>
          <a:solidFill>
            <a:srgbClr val="FFFFF4"/>
          </a:solidFill>
          <a:ln/>
        </p:spPr>
      </p:sp>
      <p:sp>
        <p:nvSpPr>
          <p:cNvPr id="18" name="Text 15"/>
          <p:cNvSpPr/>
          <p:nvPr/>
        </p:nvSpPr>
        <p:spPr>
          <a:xfrm>
            <a:off x="2261711" y="3951684"/>
            <a:ext cx="22860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790944" y="3818215"/>
            <a:ext cx="219134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 Policy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790944" y="4164568"/>
            <a:ext cx="9608225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2055971" y="4659987"/>
            <a:ext cx="10518458" cy="914638"/>
          </a:xfrm>
          <a:prstGeom prst="roundRect">
            <a:avLst>
              <a:gd name="adj" fmla="val 700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2078831" y="4682847"/>
            <a:ext cx="609719" cy="868918"/>
          </a:xfrm>
          <a:prstGeom prst="roundRect">
            <a:avLst>
              <a:gd name="adj" fmla="val 6002"/>
            </a:avLst>
          </a:prstGeom>
          <a:solidFill>
            <a:srgbClr val="FFFFF4"/>
          </a:solidFill>
          <a:ln/>
        </p:spPr>
      </p:sp>
      <p:sp>
        <p:nvSpPr>
          <p:cNvPr id="23" name="Text 20"/>
          <p:cNvSpPr/>
          <p:nvPr/>
        </p:nvSpPr>
        <p:spPr>
          <a:xfrm>
            <a:off x="2261711" y="4968716"/>
            <a:ext cx="22860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2790944" y="4835247"/>
            <a:ext cx="219134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790944" y="5181600"/>
            <a:ext cx="9608225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items in campaigns</a:t>
            </a:r>
            <a:endParaRPr lang="en-US" sz="1200" dirty="0"/>
          </a:p>
        </p:txBody>
      </p:sp>
      <p:sp>
        <p:nvSpPr>
          <p:cNvPr id="26" name="Shape 23"/>
          <p:cNvSpPr/>
          <p:nvPr/>
        </p:nvSpPr>
        <p:spPr>
          <a:xfrm>
            <a:off x="2055971" y="5677019"/>
            <a:ext cx="10518458" cy="914638"/>
          </a:xfrm>
          <a:prstGeom prst="roundRect">
            <a:avLst>
              <a:gd name="adj" fmla="val 700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2078831" y="5699879"/>
            <a:ext cx="609719" cy="868918"/>
          </a:xfrm>
          <a:prstGeom prst="roundRect">
            <a:avLst>
              <a:gd name="adj" fmla="val 6002"/>
            </a:avLst>
          </a:prstGeom>
          <a:solidFill>
            <a:srgbClr val="FFFFF4"/>
          </a:solidFill>
          <a:ln/>
        </p:spPr>
      </p:sp>
      <p:sp>
        <p:nvSpPr>
          <p:cNvPr id="28" name="Text 25"/>
          <p:cNvSpPr/>
          <p:nvPr/>
        </p:nvSpPr>
        <p:spPr>
          <a:xfrm>
            <a:off x="2261711" y="5985748"/>
            <a:ext cx="22860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1800" dirty="0"/>
          </a:p>
        </p:txBody>
      </p:sp>
      <p:sp>
        <p:nvSpPr>
          <p:cNvPr id="29" name="Text 26"/>
          <p:cNvSpPr/>
          <p:nvPr/>
        </p:nvSpPr>
        <p:spPr>
          <a:xfrm>
            <a:off x="2790944" y="5852279"/>
            <a:ext cx="2193488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Seasonal Optimization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790944" y="6198632"/>
            <a:ext cx="9608225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inventory around best-sellers</a:t>
            </a:r>
            <a:endParaRPr lang="en-US" sz="1200" dirty="0"/>
          </a:p>
        </p:txBody>
      </p:sp>
      <p:sp>
        <p:nvSpPr>
          <p:cNvPr id="31" name="Shape 28"/>
          <p:cNvSpPr/>
          <p:nvPr/>
        </p:nvSpPr>
        <p:spPr>
          <a:xfrm>
            <a:off x="2055971" y="6694051"/>
            <a:ext cx="10518458" cy="914638"/>
          </a:xfrm>
          <a:prstGeom prst="roundRect">
            <a:avLst>
              <a:gd name="adj" fmla="val 700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2078831" y="6716911"/>
            <a:ext cx="609719" cy="868918"/>
          </a:xfrm>
          <a:prstGeom prst="roundRect">
            <a:avLst>
              <a:gd name="adj" fmla="val 6002"/>
            </a:avLst>
          </a:prstGeom>
          <a:solidFill>
            <a:srgbClr val="FFFFF4"/>
          </a:solidFill>
          <a:ln/>
        </p:spPr>
      </p:sp>
      <p:sp>
        <p:nvSpPr>
          <p:cNvPr id="33" name="Text 30"/>
          <p:cNvSpPr/>
          <p:nvPr/>
        </p:nvSpPr>
        <p:spPr>
          <a:xfrm>
            <a:off x="2261711" y="7002780"/>
            <a:ext cx="22860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6</a:t>
            </a:r>
            <a:endParaRPr lang="en-US" sz="1800" dirty="0"/>
          </a:p>
        </p:txBody>
      </p:sp>
      <p:sp>
        <p:nvSpPr>
          <p:cNvPr id="34" name="Text 31"/>
          <p:cNvSpPr/>
          <p:nvPr/>
        </p:nvSpPr>
        <p:spPr>
          <a:xfrm>
            <a:off x="2790944" y="6869311"/>
            <a:ext cx="219134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 Marketing</a:t>
            </a:r>
            <a:endParaRPr lang="en-US" sz="1700" dirty="0"/>
          </a:p>
        </p:txBody>
      </p:sp>
      <p:sp>
        <p:nvSpPr>
          <p:cNvPr id="35" name="Text 32"/>
          <p:cNvSpPr/>
          <p:nvPr/>
        </p:nvSpPr>
        <p:spPr>
          <a:xfrm>
            <a:off x="2790944" y="7215664"/>
            <a:ext cx="9608225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age groups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02644"/>
            <a:ext cx="1296353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170628"/>
            <a:ext cx="102417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565202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Scope</a:t>
            </a:r>
            <a:endParaRPr lang="en-US" sz="5100" dirty="0"/>
          </a:p>
        </p:txBody>
      </p:sp>
      <p:sp>
        <p:nvSpPr>
          <p:cNvPr id="5" name="Shape 3"/>
          <p:cNvSpPr/>
          <p:nvPr/>
        </p:nvSpPr>
        <p:spPr>
          <a:xfrm>
            <a:off x="630436" y="3753088"/>
            <a:ext cx="6571417" cy="2373868"/>
          </a:xfrm>
          <a:prstGeom prst="roundRect">
            <a:avLst>
              <a:gd name="adj" fmla="val 6880"/>
            </a:avLst>
          </a:prstGeom>
          <a:solidFill>
            <a:srgbClr val="FF954F">
              <a:alpha val="95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397990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Scale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857250" y="4630579"/>
            <a:ext cx="611778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transactions analyzed across multiple product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7990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Analysis Goals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7599521" y="4630579"/>
            <a:ext cx="6244709" cy="1179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Spending patterns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preferences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behavior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237899"/>
            <a:ext cx="2135981" cy="402312"/>
          </a:xfrm>
          <a:prstGeom prst="roundRect">
            <a:avLst>
              <a:gd name="adj" fmla="val 18944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431518" y="2321123"/>
            <a:ext cx="1833324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FOUNDATION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730937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5100" dirty="0"/>
          </a:p>
        </p:txBody>
      </p:sp>
      <p:sp>
        <p:nvSpPr>
          <p:cNvPr id="6" name="Shape 3"/>
          <p:cNvSpPr/>
          <p:nvPr/>
        </p:nvSpPr>
        <p:spPr>
          <a:xfrm>
            <a:off x="6280190" y="3918823"/>
            <a:ext cx="2367558" cy="2072759"/>
          </a:xfrm>
          <a:prstGeom prst="roundRect">
            <a:avLst>
              <a:gd name="adj" fmla="val 459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9864" y="4168497"/>
            <a:ext cx="186821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 Columns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6529864" y="4728448"/>
            <a:ext cx="18682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Demographics, purchases, behavior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874562" y="3918823"/>
            <a:ext cx="2367558" cy="2072759"/>
          </a:xfrm>
          <a:prstGeom prst="roundRect">
            <a:avLst>
              <a:gd name="adj" fmla="val 459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124236" y="4168497"/>
            <a:ext cx="186821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 Rows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9124236" y="4728448"/>
            <a:ext cx="18682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transaction records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1468933" y="3918823"/>
            <a:ext cx="2367558" cy="2072759"/>
          </a:xfrm>
          <a:prstGeom prst="roundRect">
            <a:avLst>
              <a:gd name="adj" fmla="val 459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718608" y="4168497"/>
            <a:ext cx="186821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37 Missing Values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1718608" y="5152311"/>
            <a:ext cx="18682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ratings only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52506" y="919639"/>
            <a:ext cx="916543" cy="229195"/>
          </a:xfrm>
          <a:prstGeom prst="roundRect">
            <a:avLst>
              <a:gd name="adj" fmla="val 22788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45732" y="972026"/>
            <a:ext cx="124301" cy="1243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32184" y="966192"/>
            <a:ext cx="543639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1952506" y="1191339"/>
            <a:ext cx="5013246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Process</a:t>
            </a:r>
            <a:endParaRPr lang="en-US" sz="3500" dirty="0"/>
          </a:p>
        </p:txBody>
      </p:sp>
      <p:sp>
        <p:nvSpPr>
          <p:cNvPr id="6" name="Shape 3"/>
          <p:cNvSpPr/>
          <p:nvPr/>
        </p:nvSpPr>
        <p:spPr>
          <a:xfrm>
            <a:off x="2185630" y="2440067"/>
            <a:ext cx="3132892" cy="155377"/>
          </a:xfrm>
          <a:prstGeom prst="roundRect">
            <a:avLst>
              <a:gd name="adj" fmla="val 4201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952506" y="2284690"/>
            <a:ext cx="466249" cy="466249"/>
          </a:xfrm>
          <a:prstGeom prst="roundRect">
            <a:avLst>
              <a:gd name="adj" fmla="val 9805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068" y="2401253"/>
            <a:ext cx="233124" cy="2331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07883" y="2857381"/>
            <a:ext cx="22344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Load Data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107883" y="3254335"/>
            <a:ext cx="3055382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datasets with pandas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5658207" y="2206943"/>
            <a:ext cx="3132892" cy="155377"/>
          </a:xfrm>
          <a:prstGeom prst="roundRect">
            <a:avLst>
              <a:gd name="adj" fmla="val 4201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25083" y="2051566"/>
            <a:ext cx="466249" cy="466249"/>
          </a:xfrm>
          <a:prstGeom prst="roundRect">
            <a:avLst>
              <a:gd name="adj" fmla="val 9805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1645" y="2168128"/>
            <a:ext cx="233124" cy="2331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580459" y="2624257"/>
            <a:ext cx="22344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Explore Structure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5580459" y="3021211"/>
            <a:ext cx="3055382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Inspect columns and types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2185630" y="4074914"/>
            <a:ext cx="3132892" cy="155377"/>
          </a:xfrm>
          <a:prstGeom prst="roundRect">
            <a:avLst>
              <a:gd name="adj" fmla="val 4201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1952506" y="3919538"/>
            <a:ext cx="466249" cy="466249"/>
          </a:xfrm>
          <a:prstGeom prst="roundRect">
            <a:avLst>
              <a:gd name="adj" fmla="val 9805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9068" y="4036100"/>
            <a:ext cx="233124" cy="23312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107883" y="4306059"/>
            <a:ext cx="22344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Handle Missing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2107883" y="4703013"/>
            <a:ext cx="3055382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 using category medians</a:t>
            </a:r>
            <a:endParaRPr lang="en-US" sz="1200" dirty="0"/>
          </a:p>
        </p:txBody>
      </p:sp>
      <p:sp>
        <p:nvSpPr>
          <p:cNvPr id="21" name="Shape 15"/>
          <p:cNvSpPr/>
          <p:nvPr/>
        </p:nvSpPr>
        <p:spPr>
          <a:xfrm>
            <a:off x="5658207" y="3841790"/>
            <a:ext cx="3132892" cy="155377"/>
          </a:xfrm>
          <a:prstGeom prst="roundRect">
            <a:avLst>
              <a:gd name="adj" fmla="val 4201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5425083" y="3686413"/>
            <a:ext cx="466249" cy="466249"/>
          </a:xfrm>
          <a:prstGeom prst="roundRect">
            <a:avLst>
              <a:gd name="adj" fmla="val 9805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645" y="3802975"/>
            <a:ext cx="233124" cy="23312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580459" y="4259104"/>
            <a:ext cx="22344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Engineer Features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5580459" y="4469889"/>
            <a:ext cx="3055382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age_group and frequency</a:t>
            </a:r>
            <a:endParaRPr lang="en-US" sz="1200" dirty="0"/>
          </a:p>
        </p:txBody>
      </p:sp>
      <p:sp>
        <p:nvSpPr>
          <p:cNvPr id="26" name="Shape 19"/>
          <p:cNvSpPr/>
          <p:nvPr/>
        </p:nvSpPr>
        <p:spPr>
          <a:xfrm>
            <a:off x="2185630" y="5523592"/>
            <a:ext cx="3132892" cy="155377"/>
          </a:xfrm>
          <a:prstGeom prst="roundRect">
            <a:avLst>
              <a:gd name="adj" fmla="val 4201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1952506" y="5368215"/>
            <a:ext cx="466249" cy="466249"/>
          </a:xfrm>
          <a:prstGeom prst="roundRect">
            <a:avLst>
              <a:gd name="adj" fmla="val 9805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9068" y="5484778"/>
            <a:ext cx="233124" cy="233124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2107883" y="5940906"/>
            <a:ext cx="22344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Remove Redundancy</a:t>
            </a:r>
            <a:endParaRPr lang="en-US" sz="1750" dirty="0"/>
          </a:p>
        </p:txBody>
      </p:sp>
      <p:sp>
        <p:nvSpPr>
          <p:cNvPr id="30" name="Text 22"/>
          <p:cNvSpPr/>
          <p:nvPr/>
        </p:nvSpPr>
        <p:spPr>
          <a:xfrm>
            <a:off x="2107883" y="6337860"/>
            <a:ext cx="3055382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Verified discount_applied and promo_code_used were identical, removed one column</a:t>
            </a:r>
            <a:endParaRPr lang="en-US" sz="1200" dirty="0"/>
          </a:p>
        </p:txBody>
      </p:sp>
      <p:sp>
        <p:nvSpPr>
          <p:cNvPr id="31" name="Text 23"/>
          <p:cNvSpPr/>
          <p:nvPr/>
        </p:nvSpPr>
        <p:spPr>
          <a:xfrm>
            <a:off x="9177933" y="2038231"/>
            <a:ext cx="22344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Steps</a:t>
            </a:r>
            <a:endParaRPr lang="en-US" sz="1750" dirty="0"/>
          </a:p>
        </p:txBody>
      </p:sp>
      <p:sp>
        <p:nvSpPr>
          <p:cNvPr id="32" name="Text 24"/>
          <p:cNvSpPr/>
          <p:nvPr/>
        </p:nvSpPr>
        <p:spPr>
          <a:xfrm>
            <a:off x="9177933" y="2435185"/>
            <a:ext cx="3507462" cy="1873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with pandas</a:t>
            </a:r>
            <a:endParaRPr lang="en-US" sz="12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missing ratings using category medians to maintain data integrity.</a:t>
            </a:r>
            <a:endParaRPr lang="en-US" sz="12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and purchase_frequency_days</a:t>
            </a:r>
            <a:endParaRPr lang="en-US" sz="12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columns to snake_case</a:t>
            </a:r>
            <a:endParaRPr lang="en-US" sz="12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Verified discount_applied and promo_code_used were identical, removed redundant column to streamline dataset</a:t>
            </a:r>
            <a:endParaRPr lang="en-US" sz="12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into PostgreSQL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14851"/>
            <a:ext cx="1853446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0998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82836"/>
            <a:ext cx="1309092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77409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Insights</a:t>
            </a:r>
            <a:endParaRPr lang="en-US" sz="5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0447"/>
            <a:ext cx="8284131" cy="3958471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023717" y="657891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E00"/>
          </a:solidFill>
          <a:ln/>
        </p:spPr>
      </p:sp>
      <p:sp>
        <p:nvSpPr>
          <p:cNvPr id="8" name="Text 4"/>
          <p:cNvSpPr/>
          <p:nvPr/>
        </p:nvSpPr>
        <p:spPr>
          <a:xfrm>
            <a:off x="4311491" y="6578918"/>
            <a:ext cx="5481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012055" y="657891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E3F00"/>
          </a:solidFill>
          <a:ln/>
        </p:spPr>
      </p:sp>
      <p:sp>
        <p:nvSpPr>
          <p:cNvPr id="10" name="Text 6"/>
          <p:cNvSpPr/>
          <p:nvPr/>
        </p:nvSpPr>
        <p:spPr>
          <a:xfrm>
            <a:off x="5299829" y="6578918"/>
            <a:ext cx="8485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38943" y="259211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Gender Comparison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9638943" y="3242786"/>
            <a:ext cx="4205168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generated significantly higher revenue ($157,890 vs $75,191), representing a substantial difference in spending patterns across genders.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638943" y="494359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Preferences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9638943" y="5594271"/>
            <a:ext cx="420516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shipping: $60 avg purchase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shipping: $58 avg purchase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8103"/>
            <a:ext cx="715410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1478042" y="379380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376130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42774" y="606194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 Customers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93790" y="6621899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customers, 1 previous purchase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79380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376130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84877" y="606194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5235893" y="6621899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customers, 2-10 previous purchases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79380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80%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376130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126980" y="606194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</a:t>
            </a: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9677995" y="6621899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customers, More than 10 previous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7942" y="532686"/>
            <a:ext cx="2364462" cy="333494"/>
          </a:xfrm>
          <a:prstGeom prst="roundRect">
            <a:avLst>
              <a:gd name="adj" fmla="val 19517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09387" y="606028"/>
            <a:ext cx="2101572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2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PERFORMANCE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77942" y="932259"/>
            <a:ext cx="5569148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3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Top-Rated Products</a:t>
            </a:r>
            <a:endParaRPr lang="en-US" sz="4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942" y="1904405"/>
            <a:ext cx="1834872" cy="1834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77942" y="3945969"/>
            <a:ext cx="278451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Gloves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77942" y="4407098"/>
            <a:ext cx="316361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 rating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44" y="1904405"/>
            <a:ext cx="1834872" cy="18348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48244" y="3945969"/>
            <a:ext cx="278451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Sandals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4048244" y="4407098"/>
            <a:ext cx="316361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 rating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546" y="1904405"/>
            <a:ext cx="1834872" cy="1834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18546" y="3945969"/>
            <a:ext cx="278451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Boots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7418546" y="4407098"/>
            <a:ext cx="316361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 rating</a:t>
            </a:r>
            <a:endParaRPr lang="en-US" sz="15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848" y="1904405"/>
            <a:ext cx="1834872" cy="183487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88848" y="3945969"/>
            <a:ext cx="278451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10788848" y="4407098"/>
            <a:ext cx="316361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 rating</a:t>
            </a:r>
            <a:endParaRPr lang="en-US" sz="15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42" y="4971217"/>
            <a:ext cx="1834872" cy="183487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77942" y="7012781"/>
            <a:ext cx="278451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Skirt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677942" y="7473910"/>
            <a:ext cx="316361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3.78 rating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98471"/>
            <a:ext cx="2762845" cy="402312"/>
          </a:xfrm>
          <a:prstGeom prst="roundRect">
            <a:avLst>
              <a:gd name="adj" fmla="val 18944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45118" y="1181695"/>
            <a:ext cx="2460188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91508"/>
            <a:ext cx="7139464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Seasonal Product Trends</a:t>
            </a:r>
            <a:endParaRPr lang="en-US" sz="5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79395"/>
            <a:ext cx="1767840" cy="17678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830723"/>
            <a:ext cx="304800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Fall: Jacket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93790" y="5390674"/>
            <a:ext cx="304800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54 orders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779395"/>
            <a:ext cx="1767840" cy="17678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5278" y="4830723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Spring: Sweater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4125278" y="5390674"/>
            <a:ext cx="30481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52 orders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779395"/>
            <a:ext cx="1767840" cy="17678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6884" y="4830723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Summer: Pants</a:t>
            </a:r>
            <a:endParaRPr lang="en-US" sz="2550" dirty="0"/>
          </a:p>
        </p:txBody>
      </p:sp>
      <p:sp>
        <p:nvSpPr>
          <p:cNvPr id="13" name="Text 8"/>
          <p:cNvSpPr/>
          <p:nvPr/>
        </p:nvSpPr>
        <p:spPr>
          <a:xfrm>
            <a:off x="7456884" y="5390674"/>
            <a:ext cx="30481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 orders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779395"/>
            <a:ext cx="1767840" cy="17678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88491" y="4830723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Winter: Sunglasses</a:t>
            </a:r>
            <a:endParaRPr lang="en-US" sz="2550" dirty="0"/>
          </a:p>
        </p:txBody>
      </p:sp>
      <p:sp>
        <p:nvSpPr>
          <p:cNvPr id="16" name="Text 10"/>
          <p:cNvSpPr/>
          <p:nvPr/>
        </p:nvSpPr>
        <p:spPr>
          <a:xfrm>
            <a:off x="10788491" y="5390674"/>
            <a:ext cx="30481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52 orders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793790" y="5940623"/>
            <a:ext cx="13042821" cy="1190506"/>
          </a:xfrm>
          <a:prstGeom prst="roundRect">
            <a:avLst>
              <a:gd name="adj" fmla="val 8002"/>
            </a:avLst>
          </a:prstGeom>
          <a:solidFill>
            <a:srgbClr val="FFD1B3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254234"/>
            <a:ext cx="283488" cy="22681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530906" y="6224111"/>
            <a:ext cx="1207889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Seasonal preferences drive product demand, with Fall jackets leading at 54 orders. Strategic inventory planning aligned with seasonal trends can optimize stock levels and maximize revenue.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398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Impact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309098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$59.49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353270" y="334089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93790" y="3900845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spend per purchase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2309098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$59.87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016365" y="334089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Non-Subscribers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7456884" y="3900845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spend per purchase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53580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Finding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93790" y="529982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 of customers with 5+ previous purchases (total 3,476), 958 are subscribed and 2,518 are not subscribed. This means a 27.5% subscription rate for customers with 5+ purchases vs 72.5% not subscribed.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6144578"/>
            <a:ext cx="13042821" cy="1190506"/>
          </a:xfrm>
          <a:prstGeom prst="roundRect">
            <a:avLst>
              <a:gd name="adj" fmla="val 8002"/>
            </a:avLst>
          </a:prstGeom>
          <a:solidFill>
            <a:srgbClr val="FFD1B3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458188"/>
            <a:ext cx="283488" cy="22681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6428065"/>
            <a:ext cx="1207889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5+ previous purchases show a 27.5% subscription rate, indicating significant opportunity for subscription growth among repeat buyers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2026-02-02T14:01:07Z</dcterms:created>
  <dcterms:modified xsi:type="dcterms:W3CDTF">2026-02-02T14:01:07Z</dcterms:modified>
</cp:coreProperties>
</file>